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59" r:id="rId12"/>
    <p:sldId id="260" r:id="rId13"/>
    <p:sldId id="268" r:id="rId14"/>
    <p:sldId id="269" r:id="rId15"/>
    <p:sldId id="273" r:id="rId16"/>
    <p:sldId id="270" r:id="rId17"/>
    <p:sldId id="271" r:id="rId18"/>
    <p:sldId id="272" r:id="rId1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38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8979E4-A642-4E5B-2ECE-AAD1196976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56CCA84-672B-AEBC-5B97-220C7AD360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2C989BC-43A6-C94D-FC2D-47C1254F16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B3537-FEC4-4F5C-98DC-60F071F9D760}" type="datetimeFigureOut">
              <a:rPr lang="cs-CZ" smtClean="0"/>
              <a:t>24.10.2022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CEFF570-2807-D0FF-5A05-DAF24CB98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65B1C46-A956-E42F-73AA-F0E8C1C7C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E0DBD-9D6F-46BA-927E-0BA74AAC336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47969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77695F6-2939-4040-7E63-D063590EFE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665C8D97-7E84-CC84-C80C-6E9CA31734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C7098A8-0D11-C390-E5BD-98998C4631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B3537-FEC4-4F5C-98DC-60F071F9D760}" type="datetimeFigureOut">
              <a:rPr lang="cs-CZ" smtClean="0"/>
              <a:t>24.10.2022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A357AB5-4425-DC1A-686F-26DB258034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7A3B0CC-7248-7CD8-1B4F-0E0C9377F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E0DBD-9D6F-46BA-927E-0BA74AAC336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9946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91246B84-935D-03CF-13A9-0864F3D8D6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3745E458-45ED-B780-337C-58A1F0FD3F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CC7ECEF-0C11-11C5-63FF-312727FBFA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B3537-FEC4-4F5C-98DC-60F071F9D760}" type="datetimeFigureOut">
              <a:rPr lang="cs-CZ" smtClean="0"/>
              <a:t>24.10.2022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10ACD18-CB80-8A76-1598-F09A5C882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1FADAE7-7434-8D3D-4AC7-EB8CD0A64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E0DBD-9D6F-46BA-927E-0BA74AAC336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6753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CC62380-A3F9-0AB0-C34A-1701FA3086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F5C1AFD-DF5B-345B-532B-D4C793F530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9ED69A0-816F-E425-AFF7-17BC8A2C2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B3537-FEC4-4F5C-98DC-60F071F9D760}" type="datetimeFigureOut">
              <a:rPr lang="cs-CZ" smtClean="0"/>
              <a:t>24.10.2022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B0EB744-90B2-10BD-CE7E-77578F216C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9E4A998-7EAF-9E2D-66F5-5CF048EA8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E0DBD-9D6F-46BA-927E-0BA74AAC336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6242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97CB160-8A62-B2AD-F02F-DBD6A6FD9B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EA37B3B-C8F0-850A-895A-28E1E74823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A645FBE-C947-417B-BE4C-DBC41F18BB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B3537-FEC4-4F5C-98DC-60F071F9D760}" type="datetimeFigureOut">
              <a:rPr lang="cs-CZ" smtClean="0"/>
              <a:t>24.10.2022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7E270B0-ACBB-34BA-BABC-433F87FE8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D2B9606-10DB-8AB9-BB1C-A5ECE5F02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E0DBD-9D6F-46BA-927E-0BA74AAC336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3803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9CA800A-CDF4-4AFC-20DD-63A9ECC155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98576F7-47CC-1B3A-39E3-8AC793DEAB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0BAE1E3-E9D6-4FBB-172F-20BF785BA6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7A45A0C-891E-B435-E55E-A3D2575B8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B3537-FEC4-4F5C-98DC-60F071F9D760}" type="datetimeFigureOut">
              <a:rPr lang="cs-CZ" smtClean="0"/>
              <a:t>24.10.2022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B38EE7B-A6D3-8C07-49DF-79A60F9F1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C2EB60B-AB12-94C7-B6D2-05F150B1A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E0DBD-9D6F-46BA-927E-0BA74AAC336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3101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88BBF49-2DC3-48C1-62E4-92AAE8C25A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5036173-012F-BE54-4623-5FFB9F2E69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21013C78-FFC5-E084-0A36-F40C97080D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17BD7AF4-1176-14C8-382A-4AB4D877D0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91989945-0547-E9E7-2EBC-9609DAF104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EBA0765C-5C4F-DDE9-EF0A-A14D9BFC98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B3537-FEC4-4F5C-98DC-60F071F9D760}" type="datetimeFigureOut">
              <a:rPr lang="cs-CZ" smtClean="0"/>
              <a:t>24.10.2022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0673A7C7-B4D1-3E0E-5D9A-8C0CC6E36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DE15FEAC-3843-0AE1-6B21-C0DA5C4CB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E0DBD-9D6F-46BA-927E-0BA74AAC336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3462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03C8D2C-ED2B-871F-148F-7AEB87C899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F114B045-E5FC-8A96-EE47-166BB3CD88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B3537-FEC4-4F5C-98DC-60F071F9D760}" type="datetimeFigureOut">
              <a:rPr lang="cs-CZ" smtClean="0"/>
              <a:t>24.10.2022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BB752F25-1C4B-E09A-3F1D-F13C30668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88FD2119-69CF-3523-49CE-A866E00CB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E0DBD-9D6F-46BA-927E-0BA74AAC336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9354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FF3CA8DA-539C-D08F-150C-65D64B570E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B3537-FEC4-4F5C-98DC-60F071F9D760}" type="datetimeFigureOut">
              <a:rPr lang="cs-CZ" smtClean="0"/>
              <a:t>24.10.2022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AE647EFA-9DAD-38B1-4CD9-311B03CF01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9804D5E-02B5-C590-22C1-BADE3824A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E0DBD-9D6F-46BA-927E-0BA74AAC336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96799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BEA171D-0698-DA51-958E-051AA6479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9CA776C-CD27-58D3-ED90-2700184A7C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6B1DE820-94EC-AC04-B380-B8795C0C9B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8136C01-D7CD-80EA-89E6-37CD4DB6D1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B3537-FEC4-4F5C-98DC-60F071F9D760}" type="datetimeFigureOut">
              <a:rPr lang="cs-CZ" smtClean="0"/>
              <a:t>24.10.2022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813E5CF-37E3-C9A0-8508-4E8560317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9169444-026B-7FC9-76E5-1E2CEFB09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E0DBD-9D6F-46BA-927E-0BA74AAC336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7940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18D200C-D63D-5E15-0617-E06A0CE5E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B4D832F0-9B1C-E760-D5CD-60949B67DE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0853143-2906-6E92-7E58-E9545080B9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30BCE46-FCC9-3317-808E-30E44F5238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B3537-FEC4-4F5C-98DC-60F071F9D760}" type="datetimeFigureOut">
              <a:rPr lang="cs-CZ" smtClean="0"/>
              <a:t>24.10.2022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C851A76-3B6A-FAC6-BEFD-0FD6CE85E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D319DAB-89A7-CE59-52E3-5BFD9382D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0E0DBD-9D6F-46BA-927E-0BA74AAC336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6920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20D442C7-F45E-3117-B670-8B96938688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F2E9313-67AA-89AD-B4FB-7D4BC25FF2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D18C57F-4E78-9B8C-CD39-B8A8052672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9B3537-FEC4-4F5C-98DC-60F071F9D760}" type="datetimeFigureOut">
              <a:rPr lang="cs-CZ" smtClean="0"/>
              <a:t>24.10.2022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CCEE18D-9623-2F3C-B778-D9DFD477E2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3A234BF-F01A-7471-7933-3B41113BAB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0E0DBD-9D6F-46BA-927E-0BA74AAC336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5279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FD48BC7-DC40-47DE-87EE-9F4B6ECB9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9" name="Freeform: Shape 9">
            <a:extLst>
              <a:ext uri="{FF2B5EF4-FFF2-40B4-BE49-F238E27FC236}">
                <a16:creationId xmlns:a16="http://schemas.microsoft.com/office/drawing/2014/main" id="{E502BBC7-2C76-46F3-BC24-5985BC13D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0" name="Freeform: Shape 11">
            <a:extLst>
              <a:ext uri="{FF2B5EF4-FFF2-40B4-BE49-F238E27FC236}">
                <a16:creationId xmlns:a16="http://schemas.microsoft.com/office/drawing/2014/main" id="{C7F28D52-2A5F-4D23-81AE-7CB8B591C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1664" y="0"/>
            <a:ext cx="9948672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F40CDD1-D4F6-983D-7064-E8A76AFA4B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3" y="1999615"/>
            <a:ext cx="9144000" cy="2764028"/>
          </a:xfrm>
        </p:spPr>
        <p:txBody>
          <a:bodyPr anchor="ctr">
            <a:normAutofit/>
          </a:bodyPr>
          <a:lstStyle/>
          <a:p>
            <a:r>
              <a:rPr lang="cs-CZ" sz="7200" dirty="0"/>
              <a:t>Základy informatiky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3E2535C-0FAD-7D2B-8875-9A3DC6D169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66912" y="5645150"/>
            <a:ext cx="8258176" cy="631825"/>
          </a:xfrm>
        </p:spPr>
        <p:txBody>
          <a:bodyPr anchor="ctr">
            <a:normAutofit/>
          </a:bodyPr>
          <a:lstStyle/>
          <a:p>
            <a:r>
              <a:rPr lang="cs-CZ" sz="2800" dirty="0"/>
              <a:t>Operační systémy</a:t>
            </a:r>
          </a:p>
        </p:txBody>
      </p:sp>
      <p:sp>
        <p:nvSpPr>
          <p:cNvPr id="21" name="Rectangle 13">
            <a:extLst>
              <a:ext uri="{FF2B5EF4-FFF2-40B4-BE49-F238E27FC236}">
                <a16:creationId xmlns:a16="http://schemas.microsoft.com/office/drawing/2014/main" id="{3629484E-3792-4B3D-89AD-7C8A1ED0E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43610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FF47CB7-972F-479F-A36D-9E72D26EC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0D153B68-5844-490D-8E67-F616D6D72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766176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3AADAEB-7CDA-3E31-529B-4C3D489CB9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597"/>
            <a:ext cx="9392421" cy="1330841"/>
          </a:xfrm>
        </p:spPr>
        <p:txBody>
          <a:bodyPr>
            <a:normAutofit/>
          </a:bodyPr>
          <a:lstStyle/>
          <a:p>
            <a:r>
              <a:rPr lang="cs-CZ" dirty="0"/>
              <a:t>Pojmy: </a:t>
            </a:r>
            <a:r>
              <a:rPr lang="cs-CZ" b="1" dirty="0"/>
              <a:t>Vlákno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DB8BE88-093A-97D0-34C1-7E2CC17B8F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034" y="2198362"/>
            <a:ext cx="4958966" cy="3917773"/>
          </a:xfrm>
        </p:spPr>
        <p:txBody>
          <a:bodyPr>
            <a:normAutofit/>
          </a:bodyPr>
          <a:lstStyle/>
          <a:p>
            <a:r>
              <a:rPr lang="cs-CZ" sz="1600" dirty="0"/>
              <a:t>Proces jednoduše řečeno znamená jakýkoli spuštěný program, zatímco </a:t>
            </a:r>
            <a:r>
              <a:rPr lang="cs-CZ" sz="1600" b="1" dirty="0"/>
              <a:t>vlákno</a:t>
            </a:r>
            <a:r>
              <a:rPr lang="cs-CZ" sz="1600" dirty="0"/>
              <a:t> je jen segmentem procesu. </a:t>
            </a:r>
          </a:p>
          <a:p>
            <a:r>
              <a:rPr lang="cs-CZ" sz="1600" dirty="0"/>
              <a:t>Vlákna v OS poskytují řadu výhod a zlepšují celkový výkon systému!</a:t>
            </a:r>
          </a:p>
          <a:p>
            <a:pPr lvl="1"/>
            <a:r>
              <a:rPr lang="cs-CZ" sz="1600" dirty="0"/>
              <a:t>Vlákna používají stejná data a kód, provozní náklady mezi vlákny jsou nízké.</a:t>
            </a:r>
          </a:p>
          <a:p>
            <a:pPr lvl="1"/>
            <a:r>
              <a:rPr lang="cs-CZ" sz="1600" dirty="0"/>
              <a:t>Vytvoření a ukončení vlákna je rychlejší ve srovnání s vytvořením nebo ukončením procesu.</a:t>
            </a:r>
          </a:p>
          <a:p>
            <a:pPr lvl="1"/>
            <a:endParaRPr lang="cs-CZ" sz="1600" dirty="0"/>
          </a:p>
          <a:p>
            <a:r>
              <a:rPr lang="cs-CZ" sz="1600" dirty="0"/>
              <a:t>Příklad, procesy vs vlákna:</a:t>
            </a:r>
          </a:p>
          <a:p>
            <a:pPr lvl="1"/>
            <a:r>
              <a:rPr lang="cs-CZ" sz="1600" dirty="0"/>
              <a:t>Otevření dvou různých prohlížečů.	</a:t>
            </a:r>
          </a:p>
          <a:p>
            <a:pPr lvl="1"/>
            <a:r>
              <a:rPr lang="cs-CZ" sz="1600" dirty="0"/>
              <a:t>Otevření dvou karet ve stejném prohlížeči.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05D340E-D92D-DA96-31E2-2EEBB95366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9367" y="2865745"/>
            <a:ext cx="4788505" cy="2394252"/>
          </a:xfrm>
          <a:prstGeom prst="rect">
            <a:avLst/>
          </a:pr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9A0D773F-7A7D-4DBB-9DEA-86BB8B8F4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381624" y="6209414"/>
            <a:ext cx="6810375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4778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FF9B822F-893E-44C8-963C-64F50ACECB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BF87945-A001-489F-9D9B-7D9435F0B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639" y="347471"/>
            <a:ext cx="11100816" cy="180136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2CFB556-45B6-DB98-7EF8-2FB43F987A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5216"/>
            <a:ext cx="10515600" cy="1325563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Pojmy: </a:t>
            </a:r>
            <a:r>
              <a:rPr lang="cs-CZ" b="1" dirty="0">
                <a:solidFill>
                  <a:schemeClr val="bg1"/>
                </a:solidFill>
              </a:rPr>
              <a:t>Uživatelské rozhraní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3AAD64DA-4073-FA6E-6BDA-025F54484C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090" b="2"/>
          <a:stretch/>
        </p:blipFill>
        <p:spPr>
          <a:xfrm>
            <a:off x="841248" y="2516777"/>
            <a:ext cx="6236208" cy="3660185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F1CAFC1-9BAD-805D-81CA-3D20DB121A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46848" y="2516777"/>
            <a:ext cx="3803904" cy="3660185"/>
          </a:xfrm>
        </p:spPr>
        <p:txBody>
          <a:bodyPr anchor="ctr">
            <a:normAutofit/>
          </a:bodyPr>
          <a:lstStyle/>
          <a:p>
            <a:r>
              <a:rPr lang="cs-CZ" sz="2200" dirty="0"/>
              <a:t>Grafické uživatelské rozhraní (</a:t>
            </a:r>
            <a:r>
              <a:rPr lang="cs-CZ" sz="2200" b="1" dirty="0"/>
              <a:t>GUI</a:t>
            </a:r>
            <a:r>
              <a:rPr lang="cs-CZ" sz="2200" dirty="0"/>
              <a:t>) – </a:t>
            </a:r>
            <a:r>
              <a:rPr lang="cs-CZ" sz="2200" i="1" dirty="0"/>
              <a:t>ovládání počítače pomocí interaktivních ovládacích prvků.</a:t>
            </a:r>
          </a:p>
          <a:p>
            <a:r>
              <a:rPr lang="cs-CZ" sz="2200" dirty="0"/>
              <a:t>Příkazový interpret (</a:t>
            </a:r>
            <a:r>
              <a:rPr lang="cs-CZ" sz="2200" b="1" dirty="0" err="1"/>
              <a:t>shell</a:t>
            </a:r>
            <a:r>
              <a:rPr lang="cs-CZ" sz="2200" dirty="0"/>
              <a:t>), příkazová řádka – </a:t>
            </a:r>
            <a:r>
              <a:rPr lang="cs-CZ" sz="2200" i="1" dirty="0"/>
              <a:t>ovládání prostřednictvím textových příkazů.</a:t>
            </a:r>
          </a:p>
        </p:txBody>
      </p:sp>
    </p:spTree>
    <p:extLst>
      <p:ext uri="{BB962C8B-B14F-4D97-AF65-F5344CB8AC3E}">
        <p14:creationId xmlns:p14="http://schemas.microsoft.com/office/powerpoint/2010/main" val="18930106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0E3596DD-156A-473E-9BB3-C6A29F7574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2C46C4D6-C474-4E92-B52E-944C1118F7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962785" cy="6858000"/>
          </a:xfrm>
          <a:custGeom>
            <a:avLst/>
            <a:gdLst>
              <a:gd name="connsiteX0" fmla="*/ 1044839 w 5962785"/>
              <a:gd name="connsiteY0" fmla="*/ 0 h 6858000"/>
              <a:gd name="connsiteX1" fmla="*/ 5962785 w 5962785"/>
              <a:gd name="connsiteY1" fmla="*/ 0 h 6858000"/>
              <a:gd name="connsiteX2" fmla="*/ 5962785 w 5962785"/>
              <a:gd name="connsiteY2" fmla="*/ 6858000 h 6858000"/>
              <a:gd name="connsiteX3" fmla="*/ 1469886 w 5962785"/>
              <a:gd name="connsiteY3" fmla="*/ 6858000 h 6858000"/>
              <a:gd name="connsiteX4" fmla="*/ 1416006 w 5962785"/>
              <a:gd name="connsiteY4" fmla="*/ 6823984 h 6858000"/>
              <a:gd name="connsiteX5" fmla="*/ 1232473 w 5962785"/>
              <a:gd name="connsiteY5" fmla="*/ 6733873 h 6858000"/>
              <a:gd name="connsiteX6" fmla="*/ 1075471 w 5962785"/>
              <a:gd name="connsiteY6" fmla="*/ 6503186 h 6858000"/>
              <a:gd name="connsiteX7" fmla="*/ 1020229 w 5962785"/>
              <a:gd name="connsiteY7" fmla="*/ 6438306 h 6858000"/>
              <a:gd name="connsiteX8" fmla="*/ 883579 w 5962785"/>
              <a:gd name="connsiteY8" fmla="*/ 6351798 h 6858000"/>
              <a:gd name="connsiteX9" fmla="*/ 645167 w 5962785"/>
              <a:gd name="connsiteY9" fmla="*/ 6167969 h 6858000"/>
              <a:gd name="connsiteX10" fmla="*/ 732391 w 5962785"/>
              <a:gd name="connsiteY10" fmla="*/ 6124716 h 6858000"/>
              <a:gd name="connsiteX11" fmla="*/ 985339 w 5962785"/>
              <a:gd name="connsiteY11" fmla="*/ 6236455 h 6858000"/>
              <a:gd name="connsiteX12" fmla="*/ 1168509 w 5962785"/>
              <a:gd name="connsiteY12" fmla="*/ 6265291 h 6858000"/>
              <a:gd name="connsiteX13" fmla="*/ 909746 w 5962785"/>
              <a:gd name="connsiteY13" fmla="*/ 6070649 h 6858000"/>
              <a:gd name="connsiteX14" fmla="*/ 659704 w 5962785"/>
              <a:gd name="connsiteY14" fmla="*/ 5818335 h 6858000"/>
              <a:gd name="connsiteX15" fmla="*/ 851597 w 5962785"/>
              <a:gd name="connsiteY15" fmla="*/ 5865193 h 6858000"/>
              <a:gd name="connsiteX16" fmla="*/ 860319 w 5962785"/>
              <a:gd name="connsiteY16" fmla="*/ 5832753 h 6858000"/>
              <a:gd name="connsiteX17" fmla="*/ 691686 w 5962785"/>
              <a:gd name="connsiteY17" fmla="*/ 5533581 h 6858000"/>
              <a:gd name="connsiteX18" fmla="*/ 610278 w 5962785"/>
              <a:gd name="connsiteY18" fmla="*/ 5411029 h 6858000"/>
              <a:gd name="connsiteX19" fmla="*/ 238123 w 5962785"/>
              <a:gd name="connsiteY19" fmla="*/ 5046976 h 6858000"/>
              <a:gd name="connsiteX20" fmla="*/ 592833 w 5962785"/>
              <a:gd name="connsiteY20" fmla="*/ 5209177 h 6858000"/>
              <a:gd name="connsiteX21" fmla="*/ 226494 w 5962785"/>
              <a:gd name="connsiteY21" fmla="*/ 4855939 h 6858000"/>
              <a:gd name="connsiteX22" fmla="*/ 49139 w 5962785"/>
              <a:gd name="connsiteY22" fmla="*/ 4726177 h 6858000"/>
              <a:gd name="connsiteX23" fmla="*/ 5527 w 5962785"/>
              <a:gd name="connsiteY23" fmla="*/ 4650483 h 6858000"/>
              <a:gd name="connsiteX24" fmla="*/ 84029 w 5962785"/>
              <a:gd name="connsiteY24" fmla="*/ 4632460 h 6858000"/>
              <a:gd name="connsiteX25" fmla="*/ 325347 w 5962785"/>
              <a:gd name="connsiteY25" fmla="*/ 4661296 h 6858000"/>
              <a:gd name="connsiteX26" fmla="*/ 25879 w 5962785"/>
              <a:gd name="connsiteY26" fmla="*/ 4423401 h 6858000"/>
              <a:gd name="connsiteX27" fmla="*/ 249753 w 5962785"/>
              <a:gd name="connsiteY27" fmla="*/ 4459446 h 6858000"/>
              <a:gd name="connsiteX28" fmla="*/ 313718 w 5962785"/>
              <a:gd name="connsiteY28" fmla="*/ 4365729 h 6858000"/>
              <a:gd name="connsiteX29" fmla="*/ 418386 w 5962785"/>
              <a:gd name="connsiteY29" fmla="*/ 4214341 h 6858000"/>
              <a:gd name="connsiteX30" fmla="*/ 491072 w 5962785"/>
              <a:gd name="connsiteY30" fmla="*/ 4131438 h 6858000"/>
              <a:gd name="connsiteX31" fmla="*/ 520147 w 5962785"/>
              <a:gd name="connsiteY31" fmla="*/ 3864706 h 6858000"/>
              <a:gd name="connsiteX32" fmla="*/ 459090 w 5962785"/>
              <a:gd name="connsiteY32" fmla="*/ 3572743 h 6858000"/>
              <a:gd name="connsiteX33" fmla="*/ 290458 w 5962785"/>
              <a:gd name="connsiteY33" fmla="*/ 3424959 h 6858000"/>
              <a:gd name="connsiteX34" fmla="*/ 339884 w 5962785"/>
              <a:gd name="connsiteY34" fmla="*/ 3259153 h 6858000"/>
              <a:gd name="connsiteX35" fmla="*/ 697501 w 5962785"/>
              <a:gd name="connsiteY35" fmla="*/ 3360078 h 6858000"/>
              <a:gd name="connsiteX36" fmla="*/ 165437 w 5962785"/>
              <a:gd name="connsiteY36" fmla="*/ 2967190 h 6858000"/>
              <a:gd name="connsiteX37" fmla="*/ 255568 w 5962785"/>
              <a:gd name="connsiteY37" fmla="*/ 2949167 h 6858000"/>
              <a:gd name="connsiteX38" fmla="*/ 578296 w 5962785"/>
              <a:gd name="connsiteY38" fmla="*/ 2725691 h 6858000"/>
              <a:gd name="connsiteX39" fmla="*/ 595740 w 5962785"/>
              <a:gd name="connsiteY39" fmla="*/ 2714876 h 6858000"/>
              <a:gd name="connsiteX40" fmla="*/ 650982 w 5962785"/>
              <a:gd name="connsiteY40" fmla="*/ 2574301 h 6858000"/>
              <a:gd name="connsiteX41" fmla="*/ 825429 w 5962785"/>
              <a:gd name="connsiteY41" fmla="*/ 2552674 h 6858000"/>
              <a:gd name="connsiteX42" fmla="*/ 970802 w 5962785"/>
              <a:gd name="connsiteY42" fmla="*/ 2585115 h 6858000"/>
              <a:gd name="connsiteX43" fmla="*/ 1127805 w 5962785"/>
              <a:gd name="connsiteY43" fmla="*/ 2545465 h 6858000"/>
              <a:gd name="connsiteX44" fmla="*/ 1267362 w 5962785"/>
              <a:gd name="connsiteY44" fmla="*/ 2563488 h 6858000"/>
              <a:gd name="connsiteX45" fmla="*/ 1386568 w 5962785"/>
              <a:gd name="connsiteY45" fmla="*/ 2538257 h 6858000"/>
              <a:gd name="connsiteX46" fmla="*/ 1270270 w 5962785"/>
              <a:gd name="connsiteY46" fmla="*/ 2419309 h 6858000"/>
              <a:gd name="connsiteX47" fmla="*/ 1107453 w 5962785"/>
              <a:gd name="connsiteY47" fmla="*/ 2419309 h 6858000"/>
              <a:gd name="connsiteX48" fmla="*/ 991154 w 5962785"/>
              <a:gd name="connsiteY48" fmla="*/ 2343615 h 6858000"/>
              <a:gd name="connsiteX49" fmla="*/ 880671 w 5962785"/>
              <a:gd name="connsiteY49" fmla="*/ 2206645 h 6858000"/>
              <a:gd name="connsiteX50" fmla="*/ 491072 w 5962785"/>
              <a:gd name="connsiteY50" fmla="*/ 1986771 h 6858000"/>
              <a:gd name="connsiteX51" fmla="*/ 421293 w 5962785"/>
              <a:gd name="connsiteY51" fmla="*/ 1903868 h 6858000"/>
              <a:gd name="connsiteX52" fmla="*/ 1531941 w 5962785"/>
              <a:gd name="connsiteY52" fmla="*/ 2224667 h 6858000"/>
              <a:gd name="connsiteX53" fmla="*/ 1188861 w 5962785"/>
              <a:gd name="connsiteY53" fmla="*/ 2091301 h 6858000"/>
              <a:gd name="connsiteX54" fmla="*/ 1421458 w 5962785"/>
              <a:gd name="connsiteY54" fmla="*/ 2116532 h 6858000"/>
              <a:gd name="connsiteX55" fmla="*/ 1549386 w 5962785"/>
              <a:gd name="connsiteY55" fmla="*/ 2026420 h 6858000"/>
              <a:gd name="connsiteX56" fmla="*/ 1549386 w 5962785"/>
              <a:gd name="connsiteY56" fmla="*/ 1997584 h 6858000"/>
              <a:gd name="connsiteX57" fmla="*/ 1453440 w 5962785"/>
              <a:gd name="connsiteY57" fmla="*/ 1914682 h 6858000"/>
              <a:gd name="connsiteX58" fmla="*/ 1398198 w 5962785"/>
              <a:gd name="connsiteY58" fmla="*/ 1860614 h 6858000"/>
              <a:gd name="connsiteX59" fmla="*/ 1247011 w 5962785"/>
              <a:gd name="connsiteY59" fmla="*/ 1665972 h 6858000"/>
              <a:gd name="connsiteX60" fmla="*/ 1354586 w 5962785"/>
              <a:gd name="connsiteY60" fmla="*/ 1644345 h 6858000"/>
              <a:gd name="connsiteX61" fmla="*/ 1395290 w 5962785"/>
              <a:gd name="connsiteY61" fmla="*/ 1604696 h 6858000"/>
              <a:gd name="connsiteX62" fmla="*/ 1366216 w 5962785"/>
              <a:gd name="connsiteY62" fmla="*/ 1547025 h 6858000"/>
              <a:gd name="connsiteX63" fmla="*/ 1031858 w 5962785"/>
              <a:gd name="connsiteY63" fmla="*/ 1370405 h 6858000"/>
              <a:gd name="connsiteX64" fmla="*/ 1005692 w 5962785"/>
              <a:gd name="connsiteY64" fmla="*/ 1233435 h 6858000"/>
              <a:gd name="connsiteX65" fmla="*/ 1069655 w 5962785"/>
              <a:gd name="connsiteY65" fmla="*/ 1211808 h 6858000"/>
              <a:gd name="connsiteX66" fmla="*/ 1142342 w 5962785"/>
              <a:gd name="connsiteY66" fmla="*/ 1222621 h 6858000"/>
              <a:gd name="connsiteX67" fmla="*/ 1084193 w 5962785"/>
              <a:gd name="connsiteY67" fmla="*/ 1114487 h 6858000"/>
              <a:gd name="connsiteX68" fmla="*/ 848689 w 5962785"/>
              <a:gd name="connsiteY68" fmla="*/ 1006353 h 6858000"/>
              <a:gd name="connsiteX69" fmla="*/ 805077 w 5962785"/>
              <a:gd name="connsiteY69" fmla="*/ 948681 h 6858000"/>
              <a:gd name="connsiteX70" fmla="*/ 863226 w 5962785"/>
              <a:gd name="connsiteY70" fmla="*/ 919844 h 6858000"/>
              <a:gd name="connsiteX71" fmla="*/ 906838 w 5962785"/>
              <a:gd name="connsiteY71" fmla="*/ 909031 h 6858000"/>
              <a:gd name="connsiteX72" fmla="*/ 5527 w 5962785"/>
              <a:gd name="connsiteY72" fmla="*/ 458471 h 6858000"/>
              <a:gd name="connsiteX73" fmla="*/ 209049 w 5962785"/>
              <a:gd name="connsiteY73" fmla="*/ 454867 h 6858000"/>
              <a:gd name="connsiteX74" fmla="*/ 409664 w 5962785"/>
              <a:gd name="connsiteY74" fmla="*/ 526956 h 6858000"/>
              <a:gd name="connsiteX75" fmla="*/ 621908 w 5962785"/>
              <a:gd name="connsiteY75" fmla="*/ 516143 h 6858000"/>
              <a:gd name="connsiteX76" fmla="*/ 822522 w 5962785"/>
              <a:gd name="connsiteY76" fmla="*/ 552188 h 6858000"/>
              <a:gd name="connsiteX77" fmla="*/ 996969 w 5962785"/>
              <a:gd name="connsiteY77" fmla="*/ 552188 h 6858000"/>
              <a:gd name="connsiteX78" fmla="*/ 834151 w 5962785"/>
              <a:gd name="connsiteY78" fmla="*/ 498120 h 6858000"/>
              <a:gd name="connsiteX79" fmla="*/ 773095 w 5962785"/>
              <a:gd name="connsiteY79" fmla="*/ 408008 h 6858000"/>
              <a:gd name="connsiteX80" fmla="*/ 793447 w 5962785"/>
              <a:gd name="connsiteY80" fmla="*/ 325106 h 6858000"/>
              <a:gd name="connsiteX81" fmla="*/ 860319 w 5962785"/>
              <a:gd name="connsiteY81" fmla="*/ 350336 h 6858000"/>
              <a:gd name="connsiteX82" fmla="*/ 938820 w 5962785"/>
              <a:gd name="connsiteY82" fmla="*/ 444054 h 6858000"/>
              <a:gd name="connsiteX83" fmla="*/ 956265 w 5962785"/>
              <a:gd name="connsiteY83" fmla="*/ 386381 h 6858000"/>
              <a:gd name="connsiteX84" fmla="*/ 1002784 w 5962785"/>
              <a:gd name="connsiteY84" fmla="*/ 343127 h 6858000"/>
              <a:gd name="connsiteX85" fmla="*/ 1270270 w 5962785"/>
              <a:gd name="connsiteY85" fmla="*/ 364755 h 6858000"/>
              <a:gd name="connsiteX86" fmla="*/ 1092915 w 5962785"/>
              <a:gd name="connsiteY86" fmla="*/ 180926 h 6858000"/>
              <a:gd name="connsiteX87" fmla="*/ 979525 w 5962785"/>
              <a:gd name="connsiteY87" fmla="*/ 152090 h 6858000"/>
              <a:gd name="connsiteX88" fmla="*/ 953358 w 5962785"/>
              <a:gd name="connsiteY88" fmla="*/ 76396 h 6858000"/>
              <a:gd name="connsiteX89" fmla="*/ 1005692 w 5962785"/>
              <a:gd name="connsiteY89" fmla="*/ 58373 h 6858000"/>
              <a:gd name="connsiteX90" fmla="*/ 1267362 w 5962785"/>
              <a:gd name="connsiteY90" fmla="*/ 123254 h 6858000"/>
              <a:gd name="connsiteX91" fmla="*/ 1310975 w 5962785"/>
              <a:gd name="connsiteY91" fmla="*/ 98023 h 6858000"/>
              <a:gd name="connsiteX92" fmla="*/ 1159787 w 5962785"/>
              <a:gd name="connsiteY92" fmla="*/ 43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973C592-B7D2-B869-D33D-B9D892497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643467"/>
            <a:ext cx="3888526" cy="1800526"/>
          </a:xfrm>
        </p:spPr>
        <p:txBody>
          <a:bodyPr>
            <a:normAutofit/>
          </a:bodyPr>
          <a:lstStyle/>
          <a:p>
            <a:r>
              <a:rPr lang="cs-CZ"/>
              <a:t>Microsoft Windows - vývoj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449215F-2A85-75AC-3F40-6C07017362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623381"/>
            <a:ext cx="3888528" cy="3553581"/>
          </a:xfrm>
        </p:spPr>
        <p:txBody>
          <a:bodyPr>
            <a:normAutofit/>
          </a:bodyPr>
          <a:lstStyle/>
          <a:p>
            <a:r>
              <a:rPr lang="cs-CZ" sz="1000"/>
              <a:t>nástavba (grafické rozhraní) na MS-DOS</a:t>
            </a:r>
          </a:p>
          <a:p>
            <a:r>
              <a:rPr lang="cs-CZ" sz="1000"/>
              <a:t>1985 – první Windows 1.0</a:t>
            </a:r>
          </a:p>
          <a:p>
            <a:r>
              <a:rPr lang="cs-CZ" sz="1000"/>
              <a:t>1987 – Windows 2.0</a:t>
            </a:r>
          </a:p>
          <a:p>
            <a:r>
              <a:rPr lang="cs-CZ" sz="1000"/>
              <a:t>1990 – komerčně úspěšné Windows 3.0</a:t>
            </a:r>
          </a:p>
          <a:p>
            <a:r>
              <a:rPr lang="cs-CZ" sz="1000"/>
              <a:t>1992 – upravená verze 3.1</a:t>
            </a:r>
          </a:p>
          <a:p>
            <a:r>
              <a:rPr lang="cs-CZ" sz="1000"/>
              <a:t>1995 – Windows 95 (verze MS-DOS 7)</a:t>
            </a:r>
          </a:p>
          <a:p>
            <a:r>
              <a:rPr lang="cs-CZ" sz="1000"/>
              <a:t>1998 – Windows 98</a:t>
            </a:r>
          </a:p>
          <a:p>
            <a:r>
              <a:rPr lang="cs-CZ" sz="1000"/>
              <a:t>2001 – Windows XP (podpora skončena 4/2014)</a:t>
            </a:r>
          </a:p>
          <a:p>
            <a:r>
              <a:rPr lang="cs-CZ" sz="1000"/>
              <a:t>2007 – Windows Vista (podpora skončena 4/2017)</a:t>
            </a:r>
          </a:p>
          <a:p>
            <a:r>
              <a:rPr lang="cs-CZ" sz="1000"/>
              <a:t>2009 – Windows 7 (podpora do 1/2020)</a:t>
            </a:r>
          </a:p>
          <a:p>
            <a:r>
              <a:rPr lang="cs-CZ" sz="1000"/>
              <a:t>2012 – Windows 8, 8.1 (podpora do 10/2023)</a:t>
            </a:r>
          </a:p>
          <a:p>
            <a:r>
              <a:rPr lang="cs-CZ" sz="1000"/>
              <a:t>2015 – Windows 10</a:t>
            </a:r>
          </a:p>
          <a:p>
            <a:r>
              <a:rPr lang="cs-CZ" sz="1000"/>
              <a:t>2021 – Windows 11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96CF0F44-9382-FE79-7321-97D7536AB6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986" y="1455137"/>
            <a:ext cx="4747547" cy="3976070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C56BB19B-6789-A1AB-AF6B-515CA78FBFA7}"/>
              </a:ext>
            </a:extLst>
          </p:cNvPr>
          <p:cNvSpPr txBox="1"/>
          <p:nvPr/>
        </p:nvSpPr>
        <p:spPr>
          <a:xfrm>
            <a:off x="6096000" y="5523345"/>
            <a:ext cx="56249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Úkol: </a:t>
            </a:r>
            <a:r>
              <a:rPr lang="cs-CZ" dirty="0"/>
              <a:t>Od které verze podporuje OS Windows tzv. multitasking?</a:t>
            </a:r>
          </a:p>
        </p:txBody>
      </p:sp>
    </p:spTree>
    <p:extLst>
      <p:ext uri="{BB962C8B-B14F-4D97-AF65-F5344CB8AC3E}">
        <p14:creationId xmlns:p14="http://schemas.microsoft.com/office/powerpoint/2010/main" val="25821026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EC3DE64-CFCD-459E-D02B-FF2424151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r>
              <a:rPr lang="cs-CZ" sz="5400"/>
              <a:t>MS Windows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650D18FE-0824-4A46-B22C-A86B52E578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3266CAE-BF16-1B8A-5B7C-B3D8DB69AA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anchor="t">
            <a:normAutofit/>
          </a:bodyPr>
          <a:lstStyle/>
          <a:p>
            <a:r>
              <a:rPr lang="cs-CZ" sz="1500"/>
              <a:t>Celosvětově velmi rozšířený</a:t>
            </a:r>
          </a:p>
          <a:p>
            <a:r>
              <a:rPr lang="cs-CZ" sz="1500"/>
              <a:t>32 i 64 bitový systém, víceúlohový:</a:t>
            </a:r>
          </a:p>
          <a:p>
            <a:pPr lvl="1"/>
            <a:r>
              <a:rPr lang="cs-CZ" sz="1500"/>
              <a:t>64bitový procesor může uložit více výpočetních hodnot, včetně adres paměti, což znamená, že má přístup k více než 4 miliardkrát větší fyzické paměti než 32bitový procesor.</a:t>
            </a:r>
          </a:p>
          <a:p>
            <a:pPr lvl="1"/>
            <a:r>
              <a:rPr lang="cs-CZ" sz="1500"/>
              <a:t>32bitové procesory jsou dokonale schopné zpracovat omezené množství paměti RAM (ve Windows 4 GB nebo méně) a 64bitové procesory mohou využít mnohem více. </a:t>
            </a:r>
          </a:p>
          <a:p>
            <a:pPr lvl="1"/>
            <a:endParaRPr lang="cs-CZ" sz="1500"/>
          </a:p>
          <a:p>
            <a:r>
              <a:rPr lang="cs-CZ" sz="1500"/>
              <a:t>Počítač / Vlastnosti: 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05A8B145-D095-2E0A-C09F-B93FEF74BA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9048" y="1549555"/>
            <a:ext cx="5458968" cy="3758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2418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66CA226-2DDE-E152-6117-D50A2A7E00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505495" cy="1622321"/>
          </a:xfrm>
        </p:spPr>
        <p:txBody>
          <a:bodyPr>
            <a:normAutofit/>
          </a:bodyPr>
          <a:lstStyle/>
          <a:p>
            <a:r>
              <a:rPr lang="cs-CZ"/>
              <a:t>Windows Server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B558011-1F55-844C-083B-DE5966C157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3505494" cy="3785419"/>
          </a:xfrm>
        </p:spPr>
        <p:txBody>
          <a:bodyPr>
            <a:normAutofit/>
          </a:bodyPr>
          <a:lstStyle/>
          <a:p>
            <a:r>
              <a:rPr lang="cs-CZ" sz="2000" dirty="0"/>
              <a:t>Označuje skupinu OS, které distribuuje společnost Microsoft </a:t>
            </a:r>
            <a:r>
              <a:rPr lang="cs-CZ" sz="2000" b="1" dirty="0"/>
              <a:t>pro potřeby serverových stanic</a:t>
            </a:r>
            <a:r>
              <a:rPr lang="cs-CZ" sz="2000" dirty="0"/>
              <a:t>.</a:t>
            </a:r>
          </a:p>
          <a:p>
            <a:pPr lvl="1"/>
            <a:r>
              <a:rPr lang="cs-CZ" sz="2000" dirty="0"/>
              <a:t>Rozšířená správa uživatelských účtů a přístupových práv,</a:t>
            </a:r>
          </a:p>
          <a:p>
            <a:pPr lvl="1"/>
            <a:r>
              <a:rPr lang="cs-CZ" sz="2000" dirty="0"/>
              <a:t>Tiskové služby,</a:t>
            </a:r>
          </a:p>
          <a:p>
            <a:pPr lvl="1"/>
            <a:r>
              <a:rPr lang="cs-CZ" sz="2000" dirty="0"/>
              <a:t>Síťové služby</a:t>
            </a:r>
          </a:p>
          <a:p>
            <a:pPr lvl="1"/>
            <a:r>
              <a:rPr lang="cs-CZ" sz="2000" dirty="0"/>
              <a:t>Datové a aplikační služby</a:t>
            </a:r>
          </a:p>
          <a:p>
            <a:pPr lvl="1"/>
            <a:r>
              <a:rPr lang="cs-CZ" sz="2000" dirty="0"/>
              <a:t>Webové služby, a další.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4" descr="Obsah obrázku stůl&#10;&#10;Popis byl vytvořen automaticky">
            <a:extLst>
              <a:ext uri="{FF2B5EF4-FFF2-40B4-BE49-F238E27FC236}">
                <a16:creationId xmlns:a16="http://schemas.microsoft.com/office/drawing/2014/main" id="{44477775-567E-FEA7-EA5E-E21DCF01F5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8570" y="807593"/>
            <a:ext cx="5373915" cy="5239568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0600803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2AC420E-F79A-4FB7-8013-94B1E8B63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CD1EA40-7116-4FCB-9369-70F29FAA91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6592824" cy="323398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0C602F1-8E69-9024-8206-4720CF8561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6648" y="655591"/>
            <a:ext cx="4929352" cy="2315616"/>
          </a:xfrm>
        </p:spPr>
        <p:txBody>
          <a:bodyPr>
            <a:normAutofit/>
          </a:bodyPr>
          <a:lstStyle/>
          <a:p>
            <a:r>
              <a:rPr lang="cs-CZ" dirty="0"/>
              <a:t>Serverové OS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F647E38-F93D-4661-8D77-CE13EEB65B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606972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E8872B6-836E-4281-A971-D133C6187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8720" y="73152"/>
            <a:ext cx="1178966" cy="232963"/>
            <a:chOff x="7763256" y="73152"/>
            <a:chExt cx="1178966" cy="232963"/>
          </a:xfrm>
        </p:grpSpPr>
        <p:sp>
          <p:nvSpPr>
            <p:cNvPr id="17" name="Rectangle 64">
              <a:extLst>
                <a:ext uri="{FF2B5EF4-FFF2-40B4-BE49-F238E27FC236}">
                  <a16:creationId xmlns:a16="http://schemas.microsoft.com/office/drawing/2014/main" id="{0B655FA0-F08E-419A-83F5-23E3ADA5A7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66">
              <a:extLst>
                <a:ext uri="{FF2B5EF4-FFF2-40B4-BE49-F238E27FC236}">
                  <a16:creationId xmlns:a16="http://schemas.microsoft.com/office/drawing/2014/main" id="{AD8E9261-7E3D-4B22-9B39-8CC1D4F43F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64">
              <a:extLst>
                <a:ext uri="{FF2B5EF4-FFF2-40B4-BE49-F238E27FC236}">
                  <a16:creationId xmlns:a16="http://schemas.microsoft.com/office/drawing/2014/main" id="{632485D7-A2AD-470C-BD26-EABCF63F9C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66">
              <a:extLst>
                <a:ext uri="{FF2B5EF4-FFF2-40B4-BE49-F238E27FC236}">
                  <a16:creationId xmlns:a16="http://schemas.microsoft.com/office/drawing/2014/main" id="{22BD4173-4E70-447E-9DFE-F4E5CB830D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64">
              <a:extLst>
                <a:ext uri="{FF2B5EF4-FFF2-40B4-BE49-F238E27FC236}">
                  <a16:creationId xmlns:a16="http://schemas.microsoft.com/office/drawing/2014/main" id="{037F912F-356C-4A91-B15E-7A1D626E6D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66">
              <a:extLst>
                <a:ext uri="{FF2B5EF4-FFF2-40B4-BE49-F238E27FC236}">
                  <a16:creationId xmlns:a16="http://schemas.microsoft.com/office/drawing/2014/main" id="{49B3E584-4770-448C-AEA7-2CEE9F850A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4">
              <a:extLst>
                <a:ext uri="{FF2B5EF4-FFF2-40B4-BE49-F238E27FC236}">
                  <a16:creationId xmlns:a16="http://schemas.microsoft.com/office/drawing/2014/main" id="{BB0DAED8-C4B6-4A57-9196-B117598652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6">
              <a:extLst>
                <a:ext uri="{FF2B5EF4-FFF2-40B4-BE49-F238E27FC236}">
                  <a16:creationId xmlns:a16="http://schemas.microsoft.com/office/drawing/2014/main" id="{72B27AFA-86A5-4FB9-9FE1-33E2503962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64">
              <a:extLst>
                <a:ext uri="{FF2B5EF4-FFF2-40B4-BE49-F238E27FC236}">
                  <a16:creationId xmlns:a16="http://schemas.microsoft.com/office/drawing/2014/main" id="{655899FB-5538-4E4C-B95A-D3BA49BBD3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66">
              <a:extLst>
                <a:ext uri="{FF2B5EF4-FFF2-40B4-BE49-F238E27FC236}">
                  <a16:creationId xmlns:a16="http://schemas.microsoft.com/office/drawing/2014/main" id="{885694C0-F226-4392-885A-1056B163F3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64">
              <a:extLst>
                <a:ext uri="{FF2B5EF4-FFF2-40B4-BE49-F238E27FC236}">
                  <a16:creationId xmlns:a16="http://schemas.microsoft.com/office/drawing/2014/main" id="{483E3282-BB58-46D8-BB45-F7F2DBCCF1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66">
              <a:extLst>
                <a:ext uri="{FF2B5EF4-FFF2-40B4-BE49-F238E27FC236}">
                  <a16:creationId xmlns:a16="http://schemas.microsoft.com/office/drawing/2014/main" id="{402E8DFE-1141-4DAF-AB0C-A74CC0EFDA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64">
              <a:extLst>
                <a:ext uri="{FF2B5EF4-FFF2-40B4-BE49-F238E27FC236}">
                  <a16:creationId xmlns:a16="http://schemas.microsoft.com/office/drawing/2014/main" id="{B261BAA8-8B84-4751-80F6-9153C68F2B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66">
              <a:extLst>
                <a:ext uri="{FF2B5EF4-FFF2-40B4-BE49-F238E27FC236}">
                  <a16:creationId xmlns:a16="http://schemas.microsoft.com/office/drawing/2014/main" id="{10FB8389-B4B0-4276-A6EB-5535937738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4">
              <a:extLst>
                <a:ext uri="{FF2B5EF4-FFF2-40B4-BE49-F238E27FC236}">
                  <a16:creationId xmlns:a16="http://schemas.microsoft.com/office/drawing/2014/main" id="{7E496AA7-168D-4B53-A954-31C3A61C22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6">
              <a:extLst>
                <a:ext uri="{FF2B5EF4-FFF2-40B4-BE49-F238E27FC236}">
                  <a16:creationId xmlns:a16="http://schemas.microsoft.com/office/drawing/2014/main" id="{E0223324-6476-4A1F-B26F-77CB4E5AA0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4">
              <a:extLst>
                <a:ext uri="{FF2B5EF4-FFF2-40B4-BE49-F238E27FC236}">
                  <a16:creationId xmlns:a16="http://schemas.microsoft.com/office/drawing/2014/main" id="{81E2E8B6-2216-47C5-A3C2-1DBAD819E3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66">
              <a:extLst>
                <a:ext uri="{FF2B5EF4-FFF2-40B4-BE49-F238E27FC236}">
                  <a16:creationId xmlns:a16="http://schemas.microsoft.com/office/drawing/2014/main" id="{9A0ABF1C-7928-4DD3-B9A6-6B59959971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64">
              <a:extLst>
                <a:ext uri="{FF2B5EF4-FFF2-40B4-BE49-F238E27FC236}">
                  <a16:creationId xmlns:a16="http://schemas.microsoft.com/office/drawing/2014/main" id="{8D1F42DA-9F6E-477D-B3BB-92EC089DBC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6">
              <a:extLst>
                <a:ext uri="{FF2B5EF4-FFF2-40B4-BE49-F238E27FC236}">
                  <a16:creationId xmlns:a16="http://schemas.microsoft.com/office/drawing/2014/main" id="{9457FA40-677B-4BAA-BF89-253A485DD0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D6C80E47-971C-437F-B030-191115B01D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233984"/>
            <a:ext cx="606971" cy="36240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4" descr="Obsah obrázku text, klipart&#10;&#10;Popis byl vytvořen automaticky">
            <a:extLst>
              <a:ext uri="{FF2B5EF4-FFF2-40B4-BE49-F238E27FC236}">
                <a16:creationId xmlns:a16="http://schemas.microsoft.com/office/drawing/2014/main" id="{C102C120-D540-2B5E-990F-D4B8ED868B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814" y="3572770"/>
            <a:ext cx="5491019" cy="2951422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11E58C2-F51E-F076-74D7-EBEF1B9150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69101" y="521207"/>
            <a:ext cx="4496426" cy="5957789"/>
          </a:xfrm>
        </p:spPr>
        <p:txBody>
          <a:bodyPr anchor="ctr">
            <a:normAutofit/>
          </a:bodyPr>
          <a:lstStyle/>
          <a:p>
            <a:r>
              <a:rPr lang="cs-CZ" sz="2200" b="1"/>
              <a:t>Microsoft Windows</a:t>
            </a:r>
            <a:r>
              <a:rPr lang="cs-CZ" sz="2200"/>
              <a:t>: NT, Server 2000, Server 2003, Server 2008, Server 2012, Server 2016, Server 2019,  Server 2022</a:t>
            </a:r>
          </a:p>
          <a:p>
            <a:r>
              <a:rPr lang="cs-CZ" sz="2200" b="1"/>
              <a:t>Linux</a:t>
            </a:r>
            <a:r>
              <a:rPr lang="cs-CZ" sz="2200"/>
              <a:t>: řada distribucí je k dispozici v obou verzích = normální a serverová</a:t>
            </a:r>
          </a:p>
          <a:p>
            <a:r>
              <a:rPr lang="cs-CZ" sz="2200" b="1"/>
              <a:t>Apple</a:t>
            </a:r>
            <a:r>
              <a:rPr lang="cs-CZ" sz="2200"/>
              <a:t>: MacOS Server</a:t>
            </a:r>
          </a:p>
          <a:p>
            <a:r>
              <a:rPr lang="cs-CZ" sz="2200" b="1"/>
              <a:t>Sun Microsystems</a:t>
            </a:r>
            <a:r>
              <a:rPr lang="cs-CZ" sz="2200"/>
              <a:t>: Solaris (OpenSolaris)</a:t>
            </a:r>
          </a:p>
          <a:p>
            <a:r>
              <a:rPr lang="cs-CZ" sz="2200" b="1"/>
              <a:t>FreeBSD</a:t>
            </a:r>
            <a:r>
              <a:rPr lang="cs-CZ" sz="2200"/>
              <a:t>: open-source</a:t>
            </a:r>
          </a:p>
        </p:txBody>
      </p:sp>
    </p:spTree>
    <p:extLst>
      <p:ext uri="{BB962C8B-B14F-4D97-AF65-F5344CB8AC3E}">
        <p14:creationId xmlns:p14="http://schemas.microsoft.com/office/powerpoint/2010/main" val="13992871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7FE6EA4-82C7-3DEC-2ED3-0D69F3707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4944152" cy="1622321"/>
          </a:xfrm>
        </p:spPr>
        <p:txBody>
          <a:bodyPr>
            <a:normAutofit/>
          </a:bodyPr>
          <a:lstStyle/>
          <a:p>
            <a:r>
              <a:rPr lang="cs-CZ" dirty="0"/>
              <a:t>LINUX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54658BC-0870-83E6-D654-1CC54F6A2E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2438400"/>
            <a:ext cx="4944151" cy="3785419"/>
          </a:xfrm>
        </p:spPr>
        <p:txBody>
          <a:bodyPr>
            <a:normAutofit/>
          </a:bodyPr>
          <a:lstStyle/>
          <a:p>
            <a:r>
              <a:rPr lang="cs-CZ" sz="1700" dirty="0"/>
              <a:t>Hlavní rozdíl oproti MS Windows je, že se jedná o </a:t>
            </a:r>
            <a:r>
              <a:rPr lang="cs-CZ" sz="1700" b="1" dirty="0"/>
              <a:t>svobodný a otevřený počítačový operační systém</a:t>
            </a:r>
            <a:r>
              <a:rPr lang="cs-CZ" sz="1700" dirty="0"/>
              <a:t>. Linuxové systémy jsou šířeny v podobě distribucí, které je možné nainstalovat nebo používat bez instalace (tzv. live CD). </a:t>
            </a:r>
          </a:p>
          <a:p>
            <a:r>
              <a:rPr lang="cs-CZ" sz="1700" dirty="0"/>
              <a:t>Používané licence umožňují systém zdarma a velmi volně používat, distribuovat (kopírovat, sdílet) a dokonce i upravovat.</a:t>
            </a:r>
          </a:p>
          <a:p>
            <a:r>
              <a:rPr lang="cs-CZ" sz="1700" b="1" dirty="0"/>
              <a:t>Nejznámější distribuce: </a:t>
            </a:r>
            <a:r>
              <a:rPr lang="cs-CZ" sz="1700" dirty="0" err="1"/>
              <a:t>Debian</a:t>
            </a:r>
            <a:r>
              <a:rPr lang="cs-CZ" sz="1700" dirty="0"/>
              <a:t>, Fedora, </a:t>
            </a:r>
            <a:r>
              <a:rPr lang="cs-CZ" sz="1700" dirty="0" err="1"/>
              <a:t>Red</a:t>
            </a:r>
            <a:r>
              <a:rPr lang="cs-CZ" sz="1700" dirty="0"/>
              <a:t> </a:t>
            </a:r>
            <a:r>
              <a:rPr lang="cs-CZ" sz="1700" dirty="0" err="1"/>
              <a:t>Hat</a:t>
            </a:r>
            <a:r>
              <a:rPr lang="cs-CZ" sz="1700" dirty="0"/>
              <a:t>, SUSE, </a:t>
            </a:r>
            <a:r>
              <a:rPr lang="cs-CZ" sz="1700" dirty="0" err="1"/>
              <a:t>Ubuntu</a:t>
            </a:r>
            <a:r>
              <a:rPr lang="cs-CZ" sz="1700" dirty="0"/>
              <a:t>.</a:t>
            </a:r>
          </a:p>
          <a:p>
            <a:r>
              <a:rPr lang="cs-CZ" sz="1700" b="1" dirty="0"/>
              <a:t>Distribuce Linuxu jsou velmi populární a hojně využívané zejména pro servery. </a:t>
            </a:r>
            <a:r>
              <a:rPr lang="cs-CZ" sz="1700" dirty="0"/>
              <a:t>Nicméně můžeme je s úspěchem používat také pro osobní počítače.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6F7435D-E3DB-47B1-BA61-B00ACC83A9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2950" y="0"/>
            <a:ext cx="6099050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9">
            <a:extLst>
              <a:ext uri="{FF2B5EF4-FFF2-40B4-BE49-F238E27FC236}">
                <a16:creationId xmlns:a16="http://schemas.microsoft.com/office/drawing/2014/main" id="{F263A0B5-F8C4-4116-809F-78A768EA79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77582" y="557784"/>
            <a:ext cx="5130204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348E175-1878-F367-A06C-7D304F1204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4709" y="2522866"/>
            <a:ext cx="4475531" cy="1809021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3406503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85D72F0-F992-96E9-59E7-829D174B13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cs-CZ" sz="3600"/>
              <a:t>Android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10A8F29-C9FB-1ADD-96D8-9A2F9B1889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9" y="1782981"/>
            <a:ext cx="4008384" cy="4393982"/>
          </a:xfrm>
        </p:spPr>
        <p:txBody>
          <a:bodyPr>
            <a:normAutofit/>
          </a:bodyPr>
          <a:lstStyle/>
          <a:p>
            <a:r>
              <a:rPr lang="cs-CZ" sz="2000" dirty="0"/>
              <a:t>Android je mobilní operační systém založený na jádře Linuxu, který je dostupný jako open source. </a:t>
            </a:r>
          </a:p>
          <a:p>
            <a:r>
              <a:rPr lang="cs-CZ" sz="2000" dirty="0"/>
              <a:t>Obvykle je doplněn o proprietární software, který poskytuje důležité služby. </a:t>
            </a:r>
          </a:p>
          <a:p>
            <a:r>
              <a:rPr lang="cs-CZ" sz="2000" b="1" dirty="0"/>
              <a:t>Je používán na smartphonech, tabletech, chytrých televizích a dalších zařízeních.</a:t>
            </a:r>
          </a:p>
          <a:p>
            <a:r>
              <a:rPr lang="cs-CZ" sz="2000" dirty="0"/>
              <a:t>Společnost Google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28A5161-06F1-46CF-8AD7-844680A59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4601497"/>
            <a:ext cx="1014060" cy="2017580"/>
            <a:chOff x="0" y="4601497"/>
            <a:chExt cx="1014060" cy="2017580"/>
          </a:xfrm>
        </p:grpSpPr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D3F51FEB-38FB-4F6C-9F7B-2F2AFAB654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-50176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E547BA6-BAE0-43BB-A7CA-60F69CE252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42791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Obrázek 4">
            <a:extLst>
              <a:ext uri="{FF2B5EF4-FFF2-40B4-BE49-F238E27FC236}">
                <a16:creationId xmlns:a16="http://schemas.microsoft.com/office/drawing/2014/main" id="{22C5B886-CB38-CC14-BA5C-FF9B9698BA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3659" y="1782981"/>
            <a:ext cx="5796534" cy="4361892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5995D10D-E9C9-47DB-AE7E-801FEF38F5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19290" y="1"/>
            <a:ext cx="972709" cy="1935307"/>
            <a:chOff x="10918968" y="713127"/>
            <a:chExt cx="1273032" cy="2532832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CC1A72C6-3DE4-4EC3-9AD5-9E0D40D8CE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B0DA1F1-C391-4EDF-9FE0-23E86E137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2401312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321732"/>
            <a:ext cx="7058307" cy="1964266"/>
          </a:xfrm>
          <a:prstGeom prst="rect">
            <a:avLst/>
          </a:prstGeom>
          <a:solidFill>
            <a:srgbClr val="2F9879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57D1C77-F962-4F5B-D625-0D176BEBE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91260"/>
            <a:ext cx="6594189" cy="1625210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mac OS</a:t>
            </a:r>
          </a:p>
        </p:txBody>
      </p:sp>
      <p:pic>
        <p:nvPicPr>
          <p:cNvPr id="5" name="Obrázek 4" descr="Obsah obrázku text, elektronika, displej, počítač&#10;&#10;Popis byl vytvořen automaticky">
            <a:extLst>
              <a:ext uri="{FF2B5EF4-FFF2-40B4-BE49-F238E27FC236}">
                <a16:creationId xmlns:a16="http://schemas.microsoft.com/office/drawing/2014/main" id="{8C26072C-2FD7-B3AD-5730-BB2FAB292F4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03" r="1" b="8194"/>
          <a:stretch/>
        </p:blipFill>
        <p:spPr>
          <a:xfrm>
            <a:off x="327547" y="2454903"/>
            <a:ext cx="7058306" cy="4080254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975" y="321732"/>
            <a:ext cx="431329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4967346-02A9-3ECF-D23A-679AD63EFB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anchor="ctr">
            <a:normAutofit/>
          </a:bodyPr>
          <a:lstStyle/>
          <a:p>
            <a:r>
              <a:rPr lang="cs-CZ" sz="2000">
                <a:solidFill>
                  <a:srgbClr val="FFFFFF"/>
                </a:solidFill>
              </a:rPr>
              <a:t>OS pro počítače Macintosh společnosti Apple.</a:t>
            </a:r>
          </a:p>
          <a:p>
            <a:r>
              <a:rPr lang="cs-CZ" sz="2000">
                <a:solidFill>
                  <a:srgbClr val="FFFFFF"/>
                </a:solidFill>
              </a:rPr>
              <a:t>iOS = verze upravená pro mobilní zařízení (iPad, iPhone, iPod)</a:t>
            </a:r>
          </a:p>
        </p:txBody>
      </p:sp>
    </p:spTree>
    <p:extLst>
      <p:ext uri="{BB962C8B-B14F-4D97-AF65-F5344CB8AC3E}">
        <p14:creationId xmlns:p14="http://schemas.microsoft.com/office/powerpoint/2010/main" val="32303953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2609869-9E80-471B-A487-A53288E0E7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9D9DBE8-D75D-4C06-F330-0B7878919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397" y="502020"/>
            <a:ext cx="5323715" cy="1642970"/>
          </a:xfrm>
        </p:spPr>
        <p:txBody>
          <a:bodyPr anchor="b">
            <a:normAutofit/>
          </a:bodyPr>
          <a:lstStyle/>
          <a:p>
            <a:r>
              <a:rPr lang="cs-CZ" sz="4000"/>
              <a:t>Operační systém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7FC388B-C55C-0A28-A532-72D6CEA628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4923" y="2405894"/>
            <a:ext cx="5315189" cy="3535083"/>
          </a:xfrm>
        </p:spPr>
        <p:txBody>
          <a:bodyPr anchor="t">
            <a:normAutofit/>
          </a:bodyPr>
          <a:lstStyle/>
          <a:p>
            <a:r>
              <a:rPr lang="cs-CZ" sz="2000"/>
              <a:t>Operační systém je základní programové vybavení počítače, které umožňuje běh programů a ovlivňuje, jak bude počítačový systém komunikovat s uživatelem. </a:t>
            </a:r>
          </a:p>
          <a:p>
            <a:pPr lvl="1"/>
            <a:r>
              <a:rPr lang="cs-CZ" sz="2000"/>
              <a:t>Počítače</a:t>
            </a:r>
          </a:p>
          <a:p>
            <a:pPr lvl="1"/>
            <a:r>
              <a:rPr lang="cs-CZ" sz="2000"/>
              <a:t>SmartPhones</a:t>
            </a:r>
          </a:p>
          <a:p>
            <a:pPr lvl="1"/>
            <a:r>
              <a:rPr lang="cs-CZ" sz="2000"/>
              <a:t>Herní konzole</a:t>
            </a:r>
          </a:p>
          <a:p>
            <a:pPr lvl="1"/>
            <a:r>
              <a:rPr lang="cs-CZ" sz="2000"/>
              <a:t>Routery</a:t>
            </a:r>
          </a:p>
          <a:p>
            <a:pPr lvl="1"/>
            <a:r>
              <a:rPr lang="cs-CZ" sz="2000"/>
              <a:t>…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004738A-9D34-43E8-97D2-CA0EED4F8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5"/>
            <a:ext cx="4092521" cy="6858000"/>
          </a:xfrm>
          <a:prstGeom prst="rect">
            <a:avLst/>
          </a:prstGeom>
          <a:gradFill>
            <a:gsLst>
              <a:gs pos="8000">
                <a:srgbClr val="000000">
                  <a:alpha val="94000"/>
                </a:srgbClr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8B8D07F-F13E-443E-BA68-2D26672D76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"/>
            <a:ext cx="4092521" cy="6400369"/>
          </a:xfrm>
          <a:prstGeom prst="rect">
            <a:avLst/>
          </a:prstGeom>
          <a:gradFill>
            <a:gsLst>
              <a:gs pos="3100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6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813A4FA-24A5-41ED-A534-3807D1B2F3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2"/>
            <a:ext cx="4068667" cy="6400389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72000">
                <a:srgbClr val="000000">
                  <a:alpha val="21000"/>
                </a:srgb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3944F27-CA70-4E84-A51A-E6BF89558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10"/>
            <a:ext cx="3611467" cy="6857997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93000">
                <a:srgbClr val="000000">
                  <a:alpha val="29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0DF7BC2-7305-CF94-2D41-4990600785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9912" y="909081"/>
            <a:ext cx="3422640" cy="5071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455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A97542C-6F76-31AE-BE00-4127DB91D1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cs-CZ" sz="5400"/>
              <a:t>Základní funkce a účel</a:t>
            </a: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307DC36-80EB-355C-CE50-067113153A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r>
              <a:rPr lang="cs-CZ" sz="2200"/>
              <a:t>Základní soubor programů běžících nad HW</a:t>
            </a:r>
          </a:p>
          <a:p>
            <a:r>
              <a:rPr lang="cs-CZ" sz="2200"/>
              <a:t>Poskytuje uživateli rozhraní pro práci s počítačem</a:t>
            </a:r>
          </a:p>
          <a:p>
            <a:r>
              <a:rPr lang="cs-CZ" sz="2200"/>
              <a:t>Poskytuje běžícím programům přístup k hardwaru</a:t>
            </a:r>
          </a:p>
          <a:p>
            <a:r>
              <a:rPr lang="cs-CZ" sz="2200"/>
              <a:t>Sleduje stav systémových prostředků (procesor, operační paměť, IO zařízení atd.)</a:t>
            </a:r>
          </a:p>
          <a:p>
            <a:r>
              <a:rPr lang="cs-CZ" sz="2200"/>
              <a:t>Plánuje a řídí přidělování systémových prostředků</a:t>
            </a:r>
          </a:p>
          <a:p>
            <a:r>
              <a:rPr lang="cs-CZ" sz="2200"/>
              <a:t>Organizuje ukládání dat na disku</a:t>
            </a:r>
          </a:p>
          <a:p>
            <a:r>
              <a:rPr lang="cs-CZ" sz="2200"/>
              <a:t>Víceúlohové systémy řídí běh a vzájemnou komunikaci současně běžících procesů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1210AA4-F8B5-3289-E2BA-DE058026A90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5" b="-4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7002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69D7747-5F40-DA20-E9C7-1D58F80116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Typy operačních systémů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62EE2BE-64D6-E82F-1A26-E056D1184D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b="1" dirty="0"/>
              <a:t>Jednouživatelské, </a:t>
            </a:r>
            <a:r>
              <a:rPr lang="cs-CZ" b="1" dirty="0" err="1"/>
              <a:t>jednoúlohové</a:t>
            </a:r>
            <a:r>
              <a:rPr lang="cs-CZ" b="1" dirty="0"/>
              <a:t> </a:t>
            </a:r>
            <a:r>
              <a:rPr lang="cs-CZ" dirty="0"/>
              <a:t>(single-user, single-</a:t>
            </a:r>
            <a:r>
              <a:rPr lang="cs-CZ" dirty="0" err="1"/>
              <a:t>task</a:t>
            </a:r>
            <a:r>
              <a:rPr lang="cs-CZ" dirty="0"/>
              <a:t>) - žádné prostředky ochrany souborů a disků, neumožňuje běh více procesů (programů) najednou, například: MS-DOS</a:t>
            </a:r>
          </a:p>
          <a:p>
            <a:r>
              <a:rPr lang="cs-CZ" b="1" dirty="0"/>
              <a:t>Jednouživatelské víceúlohové </a:t>
            </a:r>
            <a:r>
              <a:rPr lang="cs-CZ" dirty="0"/>
              <a:t>(single-user, </a:t>
            </a:r>
            <a:r>
              <a:rPr lang="cs-CZ" dirty="0" err="1"/>
              <a:t>multi-task</a:t>
            </a:r>
            <a:r>
              <a:rPr lang="cs-CZ" dirty="0"/>
              <a:t>), multitasking, možnost paralelního (současného) běhu několika procesů, </a:t>
            </a:r>
            <a:r>
              <a:rPr lang="cs-CZ" i="1" dirty="0"/>
              <a:t>kooperativní multitasking</a:t>
            </a:r>
            <a:r>
              <a:rPr lang="cs-CZ" dirty="0"/>
              <a:t>, </a:t>
            </a:r>
            <a:r>
              <a:rPr lang="cs-CZ" i="1" dirty="0"/>
              <a:t>preemptivní multitasking</a:t>
            </a:r>
            <a:r>
              <a:rPr lang="cs-CZ" dirty="0"/>
              <a:t>, například: Windows XP, Windows 7, 10, 11</a:t>
            </a:r>
          </a:p>
          <a:p>
            <a:r>
              <a:rPr lang="cs-CZ" b="1" dirty="0"/>
              <a:t>Víceuživatelské víceúlohové </a:t>
            </a:r>
            <a:r>
              <a:rPr lang="cs-CZ" dirty="0"/>
              <a:t>(</a:t>
            </a:r>
            <a:r>
              <a:rPr lang="cs-CZ" dirty="0" err="1"/>
              <a:t>multi</a:t>
            </a:r>
            <a:r>
              <a:rPr lang="cs-CZ" dirty="0"/>
              <a:t>-user, </a:t>
            </a:r>
            <a:r>
              <a:rPr lang="cs-CZ" dirty="0" err="1"/>
              <a:t>multi-task</a:t>
            </a:r>
            <a:r>
              <a:rPr lang="cs-CZ" dirty="0"/>
              <a:t>) možnost zpracovávat požadavky více uživatelů přihlášených do systému, například: Unix, Linux, Windows XP, 7, 10, 11</a:t>
            </a:r>
          </a:p>
          <a:p>
            <a:r>
              <a:rPr lang="cs-CZ" b="1" dirty="0"/>
              <a:t>Systémy s reálným časem </a:t>
            </a:r>
            <a:r>
              <a:rPr lang="cs-CZ" dirty="0"/>
              <a:t>(</a:t>
            </a:r>
            <a:r>
              <a:rPr lang="cs-CZ" dirty="0" err="1"/>
              <a:t>real-time</a:t>
            </a:r>
            <a:r>
              <a:rPr lang="cs-CZ" dirty="0"/>
              <a:t>) – zejména pro řízení technologických procesů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758917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9">
            <a:extLst>
              <a:ext uri="{FF2B5EF4-FFF2-40B4-BE49-F238E27FC236}">
                <a16:creationId xmlns:a16="http://schemas.microsoft.com/office/drawing/2014/main" id="{7FF47CB7-972F-479F-A36D-9E72D26EC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: Shape 11">
            <a:extLst>
              <a:ext uri="{FF2B5EF4-FFF2-40B4-BE49-F238E27FC236}">
                <a16:creationId xmlns:a16="http://schemas.microsoft.com/office/drawing/2014/main" id="{0D153B68-5844-490D-8E67-F616D6D72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766176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A2C9D86-02F2-D28E-F1FD-2D8E2DF2E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597"/>
            <a:ext cx="9392421" cy="1330841"/>
          </a:xfrm>
        </p:spPr>
        <p:txBody>
          <a:bodyPr>
            <a:normAutofit/>
          </a:bodyPr>
          <a:lstStyle/>
          <a:p>
            <a:r>
              <a:rPr lang="cs-CZ" dirty="0"/>
              <a:t>Pojmy: </a:t>
            </a:r>
            <a:r>
              <a:rPr lang="cs-CZ" b="1" dirty="0"/>
              <a:t>Multitasking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EED46F5-B57B-A387-0441-4D346B8337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034" y="2198362"/>
            <a:ext cx="4958966" cy="3917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300" i="1" dirty="0"/>
              <a:t>funkce umožňující souběžné zpracování více úloh v jednom okamžiku, tzn. že běží několik procesů současně. Např. prohlížení webu a současný poslech hudby. Běh takto dvou spuštěných aplikací je však pouze zdánlivý. Ve skutečnosti procesor běžící procesy rychle střídá a uživateli vznikne dojem, že běží současně.</a:t>
            </a:r>
          </a:p>
          <a:p>
            <a:pPr marL="0" indent="0">
              <a:buNone/>
            </a:pPr>
            <a:r>
              <a:rPr lang="cs-CZ" sz="1300" b="1" dirty="0"/>
              <a:t>kooperativní multitasking </a:t>
            </a:r>
            <a:r>
              <a:rPr lang="cs-CZ" sz="1300" dirty="0"/>
              <a:t>- Řízení si navzájem předávají jednotlivé procesy, je velmi zranitelný. V tomto případě záleží na každé úloze, jak často svým systémovým voláním umožní předat řízení zpět operačnímu systému, aby mohlo dojít ke spuštění jiné úlohy. Velkou nevýhodou je ovšem, když úloha z důvodu chyby nepředá řízení nazpět. Tím je zastaveno provádění dalších úloh.</a:t>
            </a:r>
          </a:p>
          <a:p>
            <a:pPr marL="0" indent="0">
              <a:buNone/>
            </a:pPr>
            <a:r>
              <a:rPr lang="cs-CZ" sz="1300" b="1" dirty="0"/>
              <a:t>preemptivní multitasking </a:t>
            </a:r>
            <a:r>
              <a:rPr lang="cs-CZ" sz="1300" dirty="0"/>
              <a:t>- Zdroje přiděluje operační systém, havárie jednoho procesu neznamená ukončení práce celého systému. Funguje to tak, že v pravidelných intervalech, které nastanou 100 až 1000 krát do sekundy, dojde k přerušení právě běžící úlohy, aby systém zjistil, jaké další úlohy žádají o přístup na procesor a s jakou prioritou. Podle toho buď dostane přednost úloha jiná nebo se dále pokračuje v úloze právě prováděné.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1843A36-E2D8-F1B6-2577-E34AEE523B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8867" y="2184914"/>
            <a:ext cx="4049504" cy="3755915"/>
          </a:xfrm>
          <a:prstGeom prst="rect">
            <a:avLst/>
          </a:prstGeom>
        </p:spPr>
      </p:pic>
      <p:sp>
        <p:nvSpPr>
          <p:cNvPr id="24" name="Freeform: Shape 13">
            <a:extLst>
              <a:ext uri="{FF2B5EF4-FFF2-40B4-BE49-F238E27FC236}">
                <a16:creationId xmlns:a16="http://schemas.microsoft.com/office/drawing/2014/main" id="{9A0D773F-7A7D-4DBB-9DEA-86BB8B8F4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381624" y="6209414"/>
            <a:ext cx="6810375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1711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77B6F7A-9F78-88A5-C8B6-E2688DE06F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cs-CZ" sz="5400" dirty="0"/>
              <a:t>Pojmy: </a:t>
            </a:r>
            <a:r>
              <a:rPr lang="cs-CZ" sz="5400" b="1" dirty="0"/>
              <a:t>Driver</a:t>
            </a: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2867EF5-0F6C-61E5-2F59-2A2827C12E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r>
              <a:rPr lang="cs-CZ" sz="2200"/>
              <a:t>Jedná se o software, pomocí kterého dokáže operační systém zacházet s daným hardwarem - komunikovat s ním, obsluhovat ho. Spousta ovladačů je obsažena přímo v operačním systému, případně s aktualizacemi systému dochází k jejich doplňování. Proto často při zapojení např. tiskárny nepotřebujeme ovladače, které jsou se zařízením dodávané na CD nebo DVD. </a:t>
            </a:r>
          </a:p>
          <a:p>
            <a:endParaRPr lang="cs-CZ" sz="2200"/>
          </a:p>
          <a:p>
            <a:r>
              <a:rPr lang="cs-CZ" sz="2200"/>
              <a:t>Windows: </a:t>
            </a:r>
            <a:r>
              <a:rPr lang="cs-CZ" sz="2200" b="1"/>
              <a:t>Správce zařízení</a:t>
            </a:r>
          </a:p>
        </p:txBody>
      </p:sp>
      <p:pic>
        <p:nvPicPr>
          <p:cNvPr id="5" name="Obrázek 4" descr="Obsah obrázku text&#10;&#10;Popis byl vytvořen automaticky">
            <a:extLst>
              <a:ext uri="{FF2B5EF4-FFF2-40B4-BE49-F238E27FC236}">
                <a16:creationId xmlns:a16="http://schemas.microsoft.com/office/drawing/2014/main" id="{B9A9F769-344B-CF35-6B5C-588C559A00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607" b="2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1082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81AEB8A9-B768-4E30-BA55-D919E6687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0001" y="-2"/>
            <a:ext cx="4069936" cy="68580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6F961DC-1DD0-0066-A81E-6481789E0A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0080"/>
            <a:ext cx="3096427" cy="5613236"/>
          </a:xfrm>
        </p:spPr>
        <p:txBody>
          <a:bodyPr anchor="ctr"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Pojmy: </a:t>
            </a:r>
            <a:r>
              <a:rPr lang="cs-CZ" b="1">
                <a:solidFill>
                  <a:srgbClr val="FFFFFF"/>
                </a:solidFill>
              </a:rPr>
              <a:t>Bootování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0153314-BEB1-0B6D-68DD-EB377CF007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9818" y="640082"/>
            <a:ext cx="6848715" cy="2484884"/>
          </a:xfrm>
        </p:spPr>
        <p:txBody>
          <a:bodyPr anchor="ctr">
            <a:normAutofit/>
          </a:bodyPr>
          <a:lstStyle/>
          <a:p>
            <a:r>
              <a:rPr lang="cs-CZ" sz="2000" dirty="0"/>
              <a:t>Označuje zavádění OS do operační paměti po zapnutí zařízení. Jde o sekvenci úkonů, které se provedou, aby došlo ke správnému spuštění zařízení. Mezi ně patří také kontrola funkčnosti, aktivace připojených zařízení a poté dochází k nahrávání části OS do operační paměti.</a:t>
            </a:r>
          </a:p>
        </p:txBody>
      </p:sp>
      <p:pic>
        <p:nvPicPr>
          <p:cNvPr id="7" name="Obrázek 6" descr="Obsah obrázku text&#10;&#10;Popis byl vytvořen automaticky">
            <a:extLst>
              <a:ext uri="{FF2B5EF4-FFF2-40B4-BE49-F238E27FC236}">
                <a16:creationId xmlns:a16="http://schemas.microsoft.com/office/drawing/2014/main" id="{BF39AAE7-C4B9-823F-B81B-585700BAE9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3635" y="3446698"/>
            <a:ext cx="6635560" cy="2488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2805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B3ED0F6-A068-FBB9-0F14-17BE7C820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cs-CZ" sz="5400"/>
              <a:t>Pojmy: </a:t>
            </a:r>
            <a:r>
              <a:rPr lang="cs-CZ" sz="5400" b="1"/>
              <a:t>BIOS</a:t>
            </a: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9AE9ED3-01E4-E5F7-E787-D9FE435DBA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r>
              <a:rPr lang="cs-CZ" sz="2200" b="1" dirty="0"/>
              <a:t>BIOS je základním programem počítače</a:t>
            </a:r>
            <a:r>
              <a:rPr lang="cs-CZ" sz="2200" dirty="0"/>
              <a:t>, který řídí komunikaci s hardwarem na nejnižší úrovni (Basic Input Output </a:t>
            </a:r>
            <a:r>
              <a:rPr lang="cs-CZ" sz="2200" dirty="0" err="1"/>
              <a:t>System</a:t>
            </a:r>
            <a:r>
              <a:rPr lang="cs-CZ" sz="2200" dirty="0"/>
              <a:t>). </a:t>
            </a:r>
          </a:p>
          <a:p>
            <a:r>
              <a:rPr lang="cs-CZ" sz="2200" dirty="0"/>
              <a:t>Hned po startu oživí všechna zařízení a nastavuje způsob jejich práce.</a:t>
            </a:r>
          </a:p>
          <a:p>
            <a:r>
              <a:rPr lang="cs-CZ" sz="2200" dirty="0"/>
              <a:t>Prakticky na každém počítači je možné se dostat do nastavení </a:t>
            </a:r>
            <a:r>
              <a:rPr lang="cs-CZ" sz="2200" dirty="0" err="1"/>
              <a:t>BIOSu</a:t>
            </a:r>
            <a:r>
              <a:rPr lang="cs-CZ" sz="2200" dirty="0"/>
              <a:t>, což je textové rozhraní, které umožňuje nastavovat různé parametry počítače. Nejčastějším důvodem proč se tam dostat může být nastavení pořadí bootování (když například chceme aby počítač mohl zavést operační systém z USB)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5EBE08A-2947-A181-B370-EED2DA4751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" r="31300" b="2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7513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B5FF30E-9D3E-5E01-A8AF-8DB42A14CE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cs-CZ" sz="5400"/>
              <a:t>Pojmy: </a:t>
            </a:r>
            <a:r>
              <a:rPr lang="cs-CZ" sz="5400" b="1"/>
              <a:t>Proces</a:t>
            </a: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A4C0035-94E0-3E5E-A8EE-22F2993321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r>
              <a:rPr lang="cs-CZ" sz="1900" dirty="0"/>
              <a:t>spuštěný počítačový program</a:t>
            </a:r>
          </a:p>
          <a:p>
            <a:r>
              <a:rPr lang="cs-CZ" sz="1900" dirty="0"/>
              <a:t>je umístěn v operační paměti v podobě strojových instrukcí, které vykonává procesor v určitém sledu</a:t>
            </a:r>
          </a:p>
          <a:p>
            <a:r>
              <a:rPr lang="cs-CZ" sz="1900" dirty="0"/>
              <a:t>obsahuje nejen kód programu, ale i dynamicky měnící se data, které se zpracovávají</a:t>
            </a:r>
          </a:p>
          <a:p>
            <a:r>
              <a:rPr lang="cs-CZ" sz="1900" dirty="0"/>
              <a:t>jeden program může v počítači běžet jako více procesů s různými daty (např. vícekrát spuštěný webový prohlížeč zobrazující různé stránky)</a:t>
            </a:r>
          </a:p>
          <a:p>
            <a:r>
              <a:rPr lang="cs-CZ" sz="1900" dirty="0"/>
              <a:t>správu procesů vykonává operační systém, který zajišťuje jejich oddělený běh, přiděluje jim systémové prostředky a umožňuje uživateli procesy spravovat (spouštět, ukončovat atp.).</a:t>
            </a:r>
          </a:p>
          <a:p>
            <a:r>
              <a:rPr lang="cs-CZ" sz="1900" dirty="0"/>
              <a:t>Windows: </a:t>
            </a:r>
            <a:r>
              <a:rPr lang="cs-CZ" sz="1900" b="1" dirty="0"/>
              <a:t>Správce úloh</a:t>
            </a:r>
          </a:p>
          <a:p>
            <a:endParaRPr lang="cs-CZ" sz="19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8F70333-5136-C3B6-BED7-206101506E3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41" r="20591" b="-3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45211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3046</TotalTime>
  <Words>1230</Words>
  <Application>Microsoft Office PowerPoint</Application>
  <PresentationFormat>Širokoúhlá obrazovka</PresentationFormat>
  <Paragraphs>103</Paragraphs>
  <Slides>18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Motiv Office</vt:lpstr>
      <vt:lpstr>Základy informatiky</vt:lpstr>
      <vt:lpstr>Operační systém</vt:lpstr>
      <vt:lpstr>Základní funkce a účel</vt:lpstr>
      <vt:lpstr>Typy operačních systémů</vt:lpstr>
      <vt:lpstr>Pojmy: Multitasking</vt:lpstr>
      <vt:lpstr>Pojmy: Driver</vt:lpstr>
      <vt:lpstr>Pojmy: Bootování</vt:lpstr>
      <vt:lpstr>Pojmy: BIOS</vt:lpstr>
      <vt:lpstr>Pojmy: Proces</vt:lpstr>
      <vt:lpstr>Pojmy: Vlákno</vt:lpstr>
      <vt:lpstr>Pojmy: Uživatelské rozhraní</vt:lpstr>
      <vt:lpstr>Microsoft Windows - vývoj</vt:lpstr>
      <vt:lpstr>MS Windows</vt:lpstr>
      <vt:lpstr>Windows Server</vt:lpstr>
      <vt:lpstr>Serverové OS</vt:lpstr>
      <vt:lpstr>LINUX</vt:lpstr>
      <vt:lpstr>Android</vt:lpstr>
      <vt:lpstr>mac OS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Základy informatiky</dc:title>
  <dc:creator>Jan Kubricky</dc:creator>
  <cp:lastModifiedBy>Jan Kubricky</cp:lastModifiedBy>
  <cp:revision>27</cp:revision>
  <dcterms:created xsi:type="dcterms:W3CDTF">2022-10-08T10:51:17Z</dcterms:created>
  <dcterms:modified xsi:type="dcterms:W3CDTF">2022-10-24T13:55:52Z</dcterms:modified>
</cp:coreProperties>
</file>